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56" r:id="rId2"/>
    <p:sldId id="257" r:id="rId3"/>
  </p:sldIdLst>
  <p:sldSz cx="6858000" cy="9906000" type="A4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2772" y="-9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43E6C-20A6-4073-BC9E-EDE0536FA071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75131-4C0D-4D84-98E2-6175DCD3B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176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93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3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65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098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93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98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126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43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42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52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066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88081-C3A6-40CA-B35D-4693FFDB4CC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62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"/>
            <a:ext cx="232251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Поддерживайте своих детей. Фото: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7944" y="-7072336"/>
            <a:ext cx="30956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88640" y="914743"/>
            <a:ext cx="640871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nglecia"/>
                <a:cs typeface="Arial" pitchFamily="34" charset="0"/>
              </a:rPr>
              <a:t>33 важных фразы, которые нужно говорить своим детям каждый день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70C0"/>
                </a:solidFill>
                <a:latin typeface="Caveat"/>
                <a:cs typeface="Arial" pitchFamily="34" charset="0"/>
              </a:rPr>
              <a:t>Обратите </a:t>
            </a:r>
            <a:r>
              <a:rPr lang="ru-RU" altLang="ru-RU" b="1" dirty="0">
                <a:solidFill>
                  <a:srgbClr val="0070C0"/>
                </a:solidFill>
                <a:latin typeface="Caveat"/>
                <a:cs typeface="Arial" pitchFamily="34" charset="0"/>
              </a:rPr>
              <a:t>внимание на старания своего ребенка и поблагодарите за время, проведенное вместе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70C0"/>
                </a:solidFill>
                <a:latin typeface="Caveat"/>
                <a:cs typeface="Arial" pitchFamily="34" charset="0"/>
              </a:rPr>
              <a:t> Поддерживайте своих детей каждый день</a:t>
            </a:r>
            <a:r>
              <a:rPr lang="ru-RU" altLang="ru-RU" b="1" dirty="0" smtClean="0">
                <a:solidFill>
                  <a:srgbClr val="0070C0"/>
                </a:solidFill>
                <a:latin typeface="Caveat"/>
                <a:cs typeface="Arial" pitchFamily="34" charset="0"/>
              </a:rPr>
              <a:t>.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08920" y="4610958"/>
            <a:ext cx="39052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70C0"/>
                </a:solidFill>
                <a:cs typeface="Arial" pitchFamily="34" charset="0"/>
              </a:rPr>
              <a:t>Обратите внимание на усилия и старания ребенка</a:t>
            </a:r>
            <a:r>
              <a:rPr lang="ru-RU" altLang="ru-RU" b="1" dirty="0" smtClean="0">
                <a:solidFill>
                  <a:srgbClr val="0070C0"/>
                </a:solidFill>
                <a:cs typeface="Arial" pitchFamily="34" charset="0"/>
              </a:rPr>
              <a:t>: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"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Я вижу, ты приложил немало усилий".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"Могу представить, сколько времени на это ушло!"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"Твои старания дают хороший результат!"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"Ты хорошо потрудился над этим – и результат великолепен!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624" y="2561635"/>
            <a:ext cx="46730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70C0"/>
                </a:solidFill>
                <a:cs typeface="Arial" pitchFamily="34" charset="0"/>
              </a:rPr>
              <a:t>Покажите ребенку, что верите в него</a:t>
            </a:r>
            <a:r>
              <a:rPr lang="ru-RU" altLang="ru-RU" b="1" dirty="0" smtClean="0">
                <a:solidFill>
                  <a:srgbClr val="0070C0"/>
                </a:solidFill>
                <a:cs typeface="Arial" pitchFamily="34" charset="0"/>
              </a:rPr>
              <a:t>:</a:t>
            </a:r>
            <a:endParaRPr lang="ru-RU" altLang="ru-RU" dirty="0" smtClean="0">
              <a:solidFill>
                <a:srgbClr val="0070C0"/>
              </a:solidFill>
              <a:cs typeface="Arial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"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Я тебе доверяю".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"Я в тебя верю".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"Я уважаю твое решение".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"Как тебе это удалось?"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"Научи меня. Как это у тебя получается?".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"У тебя получается лучше, чем у меня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".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9887" y="7430246"/>
            <a:ext cx="38671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70C0"/>
                </a:solidFill>
                <a:cs typeface="Arial" pitchFamily="34" charset="0"/>
              </a:rPr>
              <a:t>Поблагодарите за время, проведенное вместе</a:t>
            </a:r>
            <a:r>
              <a:rPr lang="ru-RU" altLang="ru-RU" b="1" dirty="0" smtClean="0">
                <a:solidFill>
                  <a:srgbClr val="0070C0"/>
                </a:solidFill>
                <a:cs typeface="Arial" pitchFamily="34" charset="0"/>
              </a:rPr>
              <a:t>: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"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Я очень ценю время, которое мы с тобой проводим вместе".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"С тобой очень интересно".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"Мне очень понравилось, как мы поиграли".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"Я рада, что ты дома".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7" t="38870" r="35878" b="30565"/>
          <a:stretch/>
        </p:blipFill>
        <p:spPr>
          <a:xfrm>
            <a:off x="4221088" y="7536315"/>
            <a:ext cx="2146852" cy="20961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88" r="68300"/>
          <a:stretch/>
        </p:blipFill>
        <p:spPr>
          <a:xfrm>
            <a:off x="4567403" y="2582710"/>
            <a:ext cx="2173965" cy="201025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" t="34543" r="68791" b="30288"/>
          <a:stretch/>
        </p:blipFill>
        <p:spPr bwMode="auto">
          <a:xfrm>
            <a:off x="397564" y="4754974"/>
            <a:ext cx="2120085" cy="2411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9" y="0"/>
            <a:ext cx="993323" cy="1009817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52736" y="236493"/>
            <a:ext cx="54003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КГУ «РЕГИОНАЛЬНЫЙ ЦЕНТР ПСИХОЛОГИЧЕСКОЙ ПОДДЕРЖКИ </a:t>
            </a:r>
            <a:endParaRPr kumimoji="0" lang="ru-RU" alt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ДОПОЛНИТЕЛЬНОГО </a:t>
            </a:r>
            <a:r>
              <a:rPr lang="kk-KZ" altLang="ru-RU" sz="1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ОБРАЗОВАНИЯ»</a:t>
            </a:r>
            <a:r>
              <a:rPr lang="kk-KZ" altLang="ru-RU" sz="1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УПРАВЛЕНИЯ ОБРАЗОВАНИЯ АКИМАТА КОСТАНАЙСКОЙ </a:t>
            </a:r>
            <a:r>
              <a:rPr lang="kk-KZ" altLang="ru-RU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ОБЛАСТИ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076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74712" y="5306224"/>
            <a:ext cx="4381502" cy="166199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buClr>
                <a:srgbClr val="0070C0"/>
              </a:buClr>
            </a:pPr>
            <a:r>
              <a:rPr lang="ru-RU" altLang="ru-RU" b="1" dirty="0" smtClean="0">
                <a:solidFill>
                  <a:srgbClr val="0070C0"/>
                </a:solidFill>
                <a:latin typeface="+mn-lt"/>
              </a:rPr>
              <a:t>Скажите </a:t>
            </a:r>
            <a:r>
              <a:rPr lang="ru-RU" altLang="ru-RU" b="1" dirty="0">
                <a:solidFill>
                  <a:srgbClr val="0070C0"/>
                </a:solidFill>
                <a:latin typeface="+mn-lt"/>
              </a:rPr>
              <a:t>о том, что видите</a:t>
            </a:r>
            <a:r>
              <a:rPr lang="ru-RU" altLang="ru-RU" b="1" dirty="0" smtClean="0">
                <a:solidFill>
                  <a:srgbClr val="0070C0"/>
                </a:solidFill>
                <a:latin typeface="+mn-lt"/>
              </a:rPr>
              <a:t>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"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Ого! Комната чистая!"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altLang="ru-RU" dirty="0">
                <a:solidFill>
                  <a:prstClr val="black"/>
                </a:solidFill>
                <a:latin typeface="+mn-lt"/>
              </a:rPr>
              <a:t>"Посмотри! Постель застелена!"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altLang="ru-RU" dirty="0">
                <a:solidFill>
                  <a:prstClr val="black"/>
                </a:solidFill>
                <a:latin typeface="+mn-lt"/>
              </a:rPr>
              <a:t>"Какие яркие краски ты берешь!"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altLang="ru-RU" dirty="0">
                <a:solidFill>
                  <a:prstClr val="black"/>
                </a:solidFill>
                <a:latin typeface="+mn-lt"/>
              </a:rPr>
              <a:t>"Я вижу, ты очень постарался!"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altLang="ru-RU" dirty="0">
                <a:solidFill>
                  <a:prstClr val="black"/>
                </a:solidFill>
                <a:latin typeface="+mn-lt"/>
              </a:rPr>
              <a:t>"Вижу, что ты сам убрал со стола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!"</a:t>
            </a:r>
            <a:endParaRPr lang="ru-RU" altLang="ru-RU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1026" name="Picture 2" descr="Поддерживайте своих детей. Фото: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7944" y="-7072336"/>
            <a:ext cx="30956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465463" y="7347486"/>
            <a:ext cx="4054656" cy="22159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buClr>
                <a:srgbClr val="0070C0"/>
              </a:buClr>
            </a:pPr>
            <a:r>
              <a:rPr lang="ru-RU" altLang="ru-RU" b="1" dirty="0" smtClean="0">
                <a:solidFill>
                  <a:srgbClr val="0070C0"/>
                </a:solidFill>
                <a:latin typeface="+mn-lt"/>
              </a:rPr>
              <a:t>Опишите </a:t>
            </a:r>
            <a:r>
              <a:rPr lang="ru-RU" altLang="ru-RU" b="1" dirty="0">
                <a:solidFill>
                  <a:srgbClr val="0070C0"/>
                </a:solidFill>
                <a:latin typeface="+mn-lt"/>
              </a:rPr>
              <a:t>свои ощущения</a:t>
            </a:r>
            <a:r>
              <a:rPr lang="ru-RU" altLang="ru-RU" b="1" dirty="0" smtClean="0">
                <a:solidFill>
                  <a:srgbClr val="0070C0"/>
                </a:solidFill>
                <a:latin typeface="+mn-lt"/>
              </a:rPr>
              <a:t>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"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Я очень люблю учиться и играть с тобой".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altLang="ru-RU" dirty="0">
                <a:solidFill>
                  <a:prstClr val="black"/>
                </a:solidFill>
                <a:latin typeface="+mn-lt"/>
              </a:rPr>
              <a:t>"Я чувствую, что мы с тобой как одна команда".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altLang="ru-RU" dirty="0">
                <a:solidFill>
                  <a:prstClr val="black"/>
                </a:solidFill>
                <a:latin typeface="+mn-lt"/>
              </a:rPr>
              <a:t>"Я так счастлива, что ты у нас есть".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altLang="ru-RU" dirty="0">
                <a:solidFill>
                  <a:prstClr val="black"/>
                </a:solidFill>
                <a:latin typeface="+mn-lt"/>
              </a:rPr>
              <a:t>"Мне очень приятно, когда ты мне помогаешь".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5153" y="410687"/>
            <a:ext cx="4067943" cy="166199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tabLst/>
            </a:pPr>
            <a:r>
              <a:rPr lang="ru-RU" altLang="ru-RU" b="1" dirty="0">
                <a:solidFill>
                  <a:srgbClr val="0070C0"/>
                </a:solidFill>
                <a:latin typeface="+mn-lt"/>
              </a:rPr>
              <a:t>Помогите ребенку самому оценить </a:t>
            </a:r>
            <a:r>
              <a:rPr lang="ru-RU" altLang="ru-RU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altLang="ru-RU" b="1" dirty="0" smtClean="0">
                <a:solidFill>
                  <a:srgbClr val="0070C0"/>
                </a:solidFill>
                <a:latin typeface="+mn-lt"/>
              </a:rPr>
            </a:br>
            <a:r>
              <a:rPr lang="ru-RU" altLang="ru-RU" b="1" dirty="0" smtClean="0">
                <a:solidFill>
                  <a:srgbClr val="0070C0"/>
                </a:solidFill>
                <a:latin typeface="+mn-lt"/>
              </a:rPr>
              <a:t>свой </a:t>
            </a:r>
            <a:r>
              <a:rPr lang="ru-RU" altLang="ru-RU" b="1" dirty="0">
                <a:solidFill>
                  <a:srgbClr val="0070C0"/>
                </a:solidFill>
                <a:latin typeface="+mn-lt"/>
              </a:rPr>
              <a:t>результат</a:t>
            </a:r>
            <a:r>
              <a:rPr lang="ru-RU" altLang="ru-RU" b="1" dirty="0" smtClean="0">
                <a:solidFill>
                  <a:srgbClr val="0070C0"/>
                </a:solidFill>
                <a:latin typeface="+mn-lt"/>
              </a:rPr>
              <a:t>:</a:t>
            </a:r>
          </a:p>
          <a:p>
            <a:pPr marL="285750" marR="0" lvl="0" indent="-195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"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Что ты думаешь об этом?"</a:t>
            </a:r>
          </a:p>
          <a:p>
            <a:pPr marL="285750" marR="0" lvl="0" indent="-195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altLang="ru-RU" dirty="0">
                <a:solidFill>
                  <a:prstClr val="black"/>
                </a:solidFill>
                <a:latin typeface="+mn-lt"/>
              </a:rPr>
              <a:t>"Представляю, как тебе самому приятно!"</a:t>
            </a:r>
          </a:p>
          <a:p>
            <a:pPr marL="285750" marR="0" lvl="0" indent="-195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altLang="ru-RU" dirty="0">
                <a:solidFill>
                  <a:prstClr val="black"/>
                </a:solidFill>
                <a:latin typeface="+mn-lt"/>
              </a:rPr>
              <a:t>"А тебе самому как бы хотелось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?"</a:t>
            </a:r>
            <a:endParaRPr lang="ru-RU" altLang="ru-RU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60241" y="2360712"/>
            <a:ext cx="47251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buClr>
                <a:srgbClr val="0070C0"/>
              </a:buClr>
            </a:pPr>
            <a:r>
              <a:rPr lang="ru-RU" altLang="ru-RU" b="1" dirty="0">
                <a:solidFill>
                  <a:srgbClr val="0070C0"/>
                </a:solidFill>
              </a:rPr>
              <a:t>Благодарите ребенку за помощь и вклад</a:t>
            </a:r>
            <a:r>
              <a:rPr lang="ru-RU" altLang="ru-RU" b="1" dirty="0" smtClean="0">
                <a:solidFill>
                  <a:srgbClr val="0070C0"/>
                </a:solidFill>
              </a:rPr>
              <a:t>:</a:t>
            </a:r>
          </a:p>
          <a:p>
            <a:pPr marL="285750" lvl="0" indent="-195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prstClr val="black"/>
                </a:solidFill>
              </a:rPr>
              <a:t>"</a:t>
            </a:r>
            <a:r>
              <a:rPr lang="ru-RU" altLang="ru-RU" dirty="0">
                <a:solidFill>
                  <a:prstClr val="black"/>
                </a:solidFill>
              </a:rPr>
              <a:t>Спасибо тебе за то, что ты </a:t>
            </a:r>
            <a:r>
              <a:rPr lang="ru-RU" altLang="ru-RU" dirty="0" smtClean="0">
                <a:solidFill>
                  <a:prstClr val="black"/>
                </a:solidFill>
              </a:rPr>
              <a:t>...</a:t>
            </a:r>
            <a:br>
              <a:rPr lang="ru-RU" altLang="ru-RU" dirty="0" smtClean="0">
                <a:solidFill>
                  <a:prstClr val="black"/>
                </a:solidFill>
              </a:rPr>
            </a:br>
            <a:r>
              <a:rPr lang="ru-RU" altLang="ru-RU" dirty="0" smtClean="0">
                <a:solidFill>
                  <a:prstClr val="black"/>
                </a:solidFill>
              </a:rPr>
              <a:t> </a:t>
            </a:r>
            <a:r>
              <a:rPr lang="ru-RU" altLang="ru-RU" dirty="0">
                <a:solidFill>
                  <a:prstClr val="black"/>
                </a:solidFill>
              </a:rPr>
              <a:t>(за конкретное дело</a:t>
            </a:r>
            <a:r>
              <a:rPr lang="ru-RU" altLang="ru-RU" dirty="0" smtClean="0">
                <a:solidFill>
                  <a:prstClr val="black"/>
                </a:solidFill>
              </a:rPr>
              <a:t>)"</a:t>
            </a:r>
            <a:endParaRPr lang="ru-RU" altLang="ru-RU" dirty="0">
              <a:solidFill>
                <a:prstClr val="black"/>
              </a:solidFill>
            </a:endParaRPr>
          </a:p>
          <a:p>
            <a:pPr marL="285750" lvl="0" indent="-195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</a:rPr>
              <a:t>"Спасибо за то, что ты сделал</a:t>
            </a:r>
            <a:r>
              <a:rPr lang="ru-RU" altLang="ru-RU" dirty="0" smtClean="0">
                <a:solidFill>
                  <a:prstClr val="black"/>
                </a:solidFill>
              </a:rPr>
              <a:t>"</a:t>
            </a:r>
            <a:endParaRPr lang="ru-RU" altLang="ru-RU" dirty="0">
              <a:solidFill>
                <a:prstClr val="black"/>
              </a:solidFill>
            </a:endParaRPr>
          </a:p>
          <a:p>
            <a:pPr marL="285750" lvl="0" indent="-195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</a:rPr>
              <a:t>"Спасибо за твое понимание</a:t>
            </a:r>
            <a:r>
              <a:rPr lang="ru-RU" altLang="ru-RU" dirty="0" smtClean="0">
                <a:solidFill>
                  <a:prstClr val="black"/>
                </a:solidFill>
              </a:rPr>
              <a:t>"</a:t>
            </a:r>
            <a:endParaRPr lang="ru-RU" altLang="ru-RU" dirty="0">
              <a:solidFill>
                <a:prstClr val="black"/>
              </a:solidFill>
            </a:endParaRPr>
          </a:p>
          <a:p>
            <a:pPr marL="285750" lvl="0" indent="-195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</a:rPr>
              <a:t>"Спасибо за твою помощь</a:t>
            </a:r>
            <a:r>
              <a:rPr lang="ru-RU" altLang="ru-RU" dirty="0" smtClean="0">
                <a:solidFill>
                  <a:prstClr val="black"/>
                </a:solidFill>
              </a:rPr>
              <a:t>"</a:t>
            </a:r>
            <a:endParaRPr lang="ru-RU" altLang="ru-RU" dirty="0">
              <a:solidFill>
                <a:prstClr val="black"/>
              </a:solidFill>
            </a:endParaRPr>
          </a:p>
          <a:p>
            <a:pPr marL="285750" lvl="0" indent="-195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</a:rPr>
              <a:t>"Ты мне очень помогаешь, спасибо!"</a:t>
            </a:r>
          </a:p>
          <a:p>
            <a:pPr marL="285750" lvl="0" indent="-195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</a:rPr>
              <a:t>"Благодаря тебе я закончила эту работу быстрее</a:t>
            </a:r>
            <a:r>
              <a:rPr lang="ru-RU" altLang="ru-RU" dirty="0" smtClean="0">
                <a:solidFill>
                  <a:prstClr val="black"/>
                </a:solidFill>
              </a:rPr>
              <a:t>"</a:t>
            </a:r>
            <a:endParaRPr lang="ru-RU" altLang="ru-RU" dirty="0">
              <a:solidFill>
                <a:prstClr val="black"/>
              </a:solidFill>
            </a:endParaRPr>
          </a:p>
          <a:p>
            <a:pPr marL="285750" lvl="0" indent="-195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</a:rPr>
              <a:t>"С твоей помощью у нас теперь так чисто</a:t>
            </a:r>
            <a:r>
              <a:rPr lang="ru-RU" altLang="ru-RU" dirty="0" smtClean="0">
                <a:solidFill>
                  <a:prstClr val="black"/>
                </a:solidFill>
              </a:rPr>
              <a:t>"</a:t>
            </a:r>
            <a:endParaRPr lang="ru-RU" altLang="ru-RU" dirty="0">
              <a:solidFill>
                <a:prstClr val="black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99" t="34449" b="31102"/>
          <a:stretch/>
        </p:blipFill>
        <p:spPr>
          <a:xfrm>
            <a:off x="4376430" y="5261442"/>
            <a:ext cx="1954594" cy="19238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4" r="35722" b="66667"/>
          <a:stretch/>
        </p:blipFill>
        <p:spPr>
          <a:xfrm>
            <a:off x="97768" y="2669655"/>
            <a:ext cx="2107096" cy="22859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74" t="70558"/>
          <a:stretch/>
        </p:blipFill>
        <p:spPr>
          <a:xfrm>
            <a:off x="4221088" y="306495"/>
            <a:ext cx="2298472" cy="19102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24" b="66666"/>
          <a:stretch/>
        </p:blipFill>
        <p:spPr>
          <a:xfrm>
            <a:off x="112000" y="7347486"/>
            <a:ext cx="2254627" cy="228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313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289</Words>
  <Application>Microsoft Office PowerPoint</Application>
  <PresentationFormat>Лист A4 (210x297 мм)</PresentationFormat>
  <Paragraphs>46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2019-10-21T11:18:40Z</dcterms:created>
  <dcterms:modified xsi:type="dcterms:W3CDTF">2019-10-22T10:53:56Z</dcterms:modified>
</cp:coreProperties>
</file>